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3"/>
  </p:notesMasterIdLst>
  <p:sldIdLst>
    <p:sldId id="261" r:id="rId2"/>
    <p:sldId id="355" r:id="rId3"/>
    <p:sldId id="356" r:id="rId4"/>
    <p:sldId id="358" r:id="rId5"/>
    <p:sldId id="360" r:id="rId6"/>
    <p:sldId id="361" r:id="rId7"/>
    <p:sldId id="362" r:id="rId8"/>
    <p:sldId id="365" r:id="rId9"/>
    <p:sldId id="363" r:id="rId10"/>
    <p:sldId id="367" r:id="rId11"/>
    <p:sldId id="368" r:id="rId12"/>
    <p:sldId id="371" r:id="rId13"/>
    <p:sldId id="369" r:id="rId14"/>
    <p:sldId id="370" r:id="rId15"/>
    <p:sldId id="278" r:id="rId16"/>
    <p:sldId id="372" r:id="rId17"/>
    <p:sldId id="380" r:id="rId18"/>
    <p:sldId id="373" r:id="rId19"/>
    <p:sldId id="375" r:id="rId20"/>
    <p:sldId id="376" r:id="rId21"/>
    <p:sldId id="374" r:id="rId22"/>
    <p:sldId id="377" r:id="rId23"/>
    <p:sldId id="378" r:id="rId24"/>
    <p:sldId id="395" r:id="rId25"/>
    <p:sldId id="379" r:id="rId26"/>
    <p:sldId id="364" r:id="rId27"/>
    <p:sldId id="382" r:id="rId28"/>
    <p:sldId id="381" r:id="rId29"/>
    <p:sldId id="383" r:id="rId30"/>
    <p:sldId id="384" r:id="rId31"/>
    <p:sldId id="385" r:id="rId32"/>
    <p:sldId id="386" r:id="rId33"/>
    <p:sldId id="366" r:id="rId34"/>
    <p:sldId id="388" r:id="rId35"/>
    <p:sldId id="389" r:id="rId36"/>
    <p:sldId id="387" r:id="rId37"/>
    <p:sldId id="392" r:id="rId38"/>
    <p:sldId id="393" r:id="rId39"/>
    <p:sldId id="394" r:id="rId40"/>
    <p:sldId id="390" r:id="rId41"/>
    <p:sldId id="391" r:id="rId42"/>
  </p:sldIdLst>
  <p:sldSz cx="9144000" cy="5143500" type="screen16x9"/>
  <p:notesSz cx="6858000" cy="9144000"/>
  <p:embeddedFontLst>
    <p:embeddedFont>
      <p:font typeface="Google Sans" panose="020B0600000101010101" charset="0"/>
      <p:regular r:id="rId44"/>
      <p:bold r:id="rId45"/>
      <p:italic r:id="rId46"/>
      <p:boldItalic r:id="rId47"/>
    </p:embeddedFont>
    <p:embeddedFont>
      <p:font typeface="Google Sans Medium" panose="020B0600000101010101" charset="0"/>
      <p:regular r:id="rId48"/>
      <p:bold r:id="rId49"/>
      <p:italic r:id="rId50"/>
      <p:boldItalic r:id="rId51"/>
    </p:embeddedFont>
    <p:embeddedFont>
      <p:font typeface="Google Sans Mono" panose="020B0600000101010101" charset="0"/>
      <p:regular r:id="rId52"/>
      <p:bold r:id="rId53"/>
      <p:italic r:id="rId54"/>
      <p:boldItalic r:id="rId55"/>
    </p:embeddedFont>
    <p:embeddedFont>
      <p:font typeface="Google Sans Text" panose="020B0600000101010101" charset="0"/>
      <p:regular r:id="rId56"/>
      <p:bold r:id="rId57"/>
      <p:italic r:id="rId58"/>
      <p:boldItalic r:id="rId59"/>
    </p:embeddedFont>
    <p:embeddedFont>
      <p:font typeface="Roboto Mono Light" panose="00000009000000000000" pitchFamily="49" charset="0"/>
      <p:regular r:id="rId60"/>
      <p:bold r:id="rId61"/>
      <p:italic r:id="rId62"/>
      <p:boldItalic r:id="rId63"/>
    </p:embeddedFont>
    <p:embeddedFont>
      <p:font typeface="나눔고딕" panose="020D0604000000000000" pitchFamily="50" charset="-127"/>
      <p:regular r:id="rId64"/>
      <p:bold r:id="rId65"/>
    </p:embeddedFont>
    <p:embeddedFont>
      <p:font typeface="나눔고딕 ExtraBold" panose="020D0904000000000000" pitchFamily="50" charset="-127"/>
      <p:bold r:id="rId66"/>
    </p:embeddedFont>
    <p:embeddedFont>
      <p:font typeface="배달의민족 도현" panose="020B0600000101010101" pitchFamily="50" charset="-127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07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2b8ab64d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2b8ab64d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14648424-F105-E21E-8A90-40466DCAF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345009AE-49B1-0B97-1138-992DC77125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834F6B31-B6FD-CE25-6A13-63745A767A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67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C06C4D23-5B2F-EBF5-F7C9-34C897267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2b8ab64de_0_606:notes">
            <a:extLst>
              <a:ext uri="{FF2B5EF4-FFF2-40B4-BE49-F238E27FC236}">
                <a16:creationId xmlns:a16="http://schemas.microsoft.com/office/drawing/2014/main" id="{DC253604-98C4-3351-2737-4EBA3BC5D9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32b8ab64de_0_606:notes">
            <a:extLst>
              <a:ext uri="{FF2B5EF4-FFF2-40B4-BE49-F238E27FC236}">
                <a16:creationId xmlns:a16="http://schemas.microsoft.com/office/drawing/2014/main" id="{EBD24FB4-C662-C4C4-F50C-198484342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373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D4D51B52-B04A-68D3-B0B1-DF5EC11EF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2b8ab64de_0_606:notes">
            <a:extLst>
              <a:ext uri="{FF2B5EF4-FFF2-40B4-BE49-F238E27FC236}">
                <a16:creationId xmlns:a16="http://schemas.microsoft.com/office/drawing/2014/main" id="{05499730-69DB-9E61-78EE-EE3A37215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32b8ab64de_0_606:notes">
            <a:extLst>
              <a:ext uri="{FF2B5EF4-FFF2-40B4-BE49-F238E27FC236}">
                <a16:creationId xmlns:a16="http://schemas.microsoft.com/office/drawing/2014/main" id="{C7AF0764-040B-A6BF-CCA0-1CF00E002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203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0E5EA9DA-02FB-5987-3CF5-28097FE78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2b8ab64de_0_606:notes">
            <a:extLst>
              <a:ext uri="{FF2B5EF4-FFF2-40B4-BE49-F238E27FC236}">
                <a16:creationId xmlns:a16="http://schemas.microsoft.com/office/drawing/2014/main" id="{F80F0F7A-DD2D-2BB3-88C3-2FD4C9A921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32b8ab64de_0_606:notes">
            <a:extLst>
              <a:ext uri="{FF2B5EF4-FFF2-40B4-BE49-F238E27FC236}">
                <a16:creationId xmlns:a16="http://schemas.microsoft.com/office/drawing/2014/main" id="{F5931ACF-7586-E20A-F5D7-BC439DD151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538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>
          <a:extLst>
            <a:ext uri="{FF2B5EF4-FFF2-40B4-BE49-F238E27FC236}">
              <a16:creationId xmlns:a16="http://schemas.microsoft.com/office/drawing/2014/main" id="{B19A3B3D-AB5D-A60F-FD12-33A190007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32b8ab64de_0_398:notes">
            <a:extLst>
              <a:ext uri="{FF2B5EF4-FFF2-40B4-BE49-F238E27FC236}">
                <a16:creationId xmlns:a16="http://schemas.microsoft.com/office/drawing/2014/main" id="{08FA89AE-3D24-18D9-E9DA-FB22AC861F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32b8ab64de_0_398:notes">
            <a:extLst>
              <a:ext uri="{FF2B5EF4-FFF2-40B4-BE49-F238E27FC236}">
                <a16:creationId xmlns:a16="http://schemas.microsoft.com/office/drawing/2014/main" id="{4D311326-86AB-554C-8CAD-ABA9055C5E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497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90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807D3593-1DBB-BA0E-D5B3-2D5194477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CA6FD812-82E2-FDF7-E27B-1B35BABE4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4F59C24C-2DF0-6103-A793-763320334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039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96401A41-D553-99F2-B3BA-C8E2222DE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22675F24-217C-B135-5AD8-7DECECE482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34985311-E013-130F-DBF3-C7CF436C1A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93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9668739-4D09-BB0C-9805-050C7EBD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FF3C5002-A948-2433-493E-3902D9DB95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7195FCDC-DD50-66E3-49B2-3820F35AD3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336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219B9E7A-D5CF-978B-A8CC-AB6867DC2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6E8D825C-201C-B449-4EA1-C30A479C18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988ABE36-48E8-6817-C796-C4A39AD37F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81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7DD2ACC5-ACC5-E5CA-187F-1A08B5058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69954020-A811-D6C2-4AE1-904971240A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A4ABD4CA-3B08-D805-275C-14177E4F50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372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3B8AD495-4DC2-077C-5FD9-6DF39BE0E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5F424611-0123-1EE7-D812-F228C4AC0E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1A70A1A3-D87B-75B3-9B38-4FEC5B911E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141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E787ED09-1EB4-D216-7D5A-3B8EF5C9C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74B969A1-59B1-4C64-250B-35868C2C81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1A5F4367-B1EB-5CDB-8237-AFB559282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921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921AFFD2-F777-EFAB-586C-7065F373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631B7E0A-B88C-1726-4990-62498ADCE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80632575-73E1-6904-E000-CCE61CA8FB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448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634718F-D580-3E3B-A63C-CBC37ED0D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094EE6DD-FD82-3A4E-5DD1-FAC823E27C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800E521B-671A-BDC7-B4AF-E2CF7EB3AA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823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8B51E773-06F4-F14B-C0A7-504E586D3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9C7FE2FA-C648-18FB-D27D-E652A66FAF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56D91A35-EEC1-74EB-C6CE-873A5AFAE2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376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>
          <a:extLst>
            <a:ext uri="{FF2B5EF4-FFF2-40B4-BE49-F238E27FC236}">
              <a16:creationId xmlns:a16="http://schemas.microsoft.com/office/drawing/2014/main" id="{00246CC1-1C43-ADFF-DF6A-039627D3B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32b8ab64de_0_398:notes">
            <a:extLst>
              <a:ext uri="{FF2B5EF4-FFF2-40B4-BE49-F238E27FC236}">
                <a16:creationId xmlns:a16="http://schemas.microsoft.com/office/drawing/2014/main" id="{BA8A01FC-46D8-434C-EBC7-A899E78DF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32b8ab64de_0_398:notes">
            <a:extLst>
              <a:ext uri="{FF2B5EF4-FFF2-40B4-BE49-F238E27FC236}">
                <a16:creationId xmlns:a16="http://schemas.microsoft.com/office/drawing/2014/main" id="{4A1045C8-F5A1-4694-5DCF-127140F121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0917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D73004DA-F195-722E-6F68-1DDA00D2E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4661EF35-93C5-05A7-CD72-AE769ADCF2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9D8A6671-268D-2CDC-934E-88CC5A20B0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619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4C9476DF-B5EF-CBAA-58CF-0AABAF4CC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134C614F-E4B7-190F-5E95-361E8D5568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FBFB5949-0536-1C18-5660-2E7A1FBA23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7399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EA49B716-0269-8206-E500-79CFDAF89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8F7BB1DD-7B74-1ADD-03EA-47E390AB5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CC438C72-AC25-CFE7-230D-7C6D95AA99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217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0A8DFFB7-21FA-B59E-3944-74311F42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9FC44FFA-4F12-F18C-20EB-DF0E463A48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3C91B535-926F-FF9D-ADB7-50EB45BFC8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220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0A56842B-3F81-0CEB-D593-E5C04980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7679DE7A-8209-0892-501D-9D39C5F15A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BC0BA01D-BC24-B85F-AECD-6D2779B79A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296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596A72CB-A5F1-13DF-62A9-B67068E2F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3B38EDDB-EB2E-B1E6-0F4B-B8765F6024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B6975910-E980-6179-6BB8-BDFBB9FE93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7901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A6E8173-8B19-5052-B4ED-42F27B34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5BD06CA9-F537-8C6A-B724-745448D77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1D0D3225-7DCB-B7CB-4CBC-E00EEFC95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726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37C10BCC-55C5-685E-133A-1C3641465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B75262B1-6391-4FBF-8B66-EACE1B53B8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65128E4D-C490-3421-D3D8-89FDE0DD7B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2033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4A493655-A73E-29AE-24B8-471C4809C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120E9386-FBC5-897D-164C-4708818F03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B0133725-F9F5-B11C-08B5-05FDC4EAD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662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B7858992-0475-DD18-63B6-215C59867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1C37C265-858D-9290-ED40-399E77C4E2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FE51901E-EFBA-464B-19BC-7CC793D4F1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5684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539EF841-6C56-CD38-ED2B-29801E781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78F3AE74-DC45-1A1A-0A39-32A8A5B81F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97C2E63D-C9D4-F1E6-B2FF-E1AFDA573A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4375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16EFE66-4333-515D-AEAC-F5905791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B80F7E82-C965-6196-849E-BB49DF71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6F92EA95-6E6A-BCEC-4E73-EF994B2A0C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3461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5A12C77D-6155-9EBB-03BF-F9250BE35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350C6989-2366-BAAF-188E-42F6B85800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96E15FBA-3B62-B2D4-F4C6-13E59AE6DC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0925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55276D34-27A6-72D9-9A1A-6472E9F37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CFFFEE1A-B49E-D0C6-D939-3298D82A13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E66CB976-B483-542E-45E7-D94C982D5A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8220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6A5B85A0-1B0C-D0AF-FF23-0923B068A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986F6BA2-43B3-2157-E007-2862FD3DEC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A9BB2733-32CE-CC63-F024-46ACA13EE7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395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9ABD71DD-10A2-E56D-4FE1-0CB1BDBF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47FFCA10-D23A-846E-4D42-FBB14D0214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0AAE88D0-CD94-50AF-6D75-AA6A53C1A9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23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978A7770-C7DE-8AF6-8A13-5F2C8FE87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53873901-4062-E66D-FDFF-9310114E13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7C1DA027-367E-1E9D-AE56-2033FE749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648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962CA825-4DDB-B12D-A471-4F121AF21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2b8ab64de_0_50:notes">
            <a:extLst>
              <a:ext uri="{FF2B5EF4-FFF2-40B4-BE49-F238E27FC236}">
                <a16:creationId xmlns:a16="http://schemas.microsoft.com/office/drawing/2014/main" id="{24041FCA-2A1F-3FC7-6099-4539A5F465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2b8ab64de_0_50:notes">
            <a:extLst>
              <a:ext uri="{FF2B5EF4-FFF2-40B4-BE49-F238E27FC236}">
                <a16:creationId xmlns:a16="http://schemas.microsoft.com/office/drawing/2014/main" id="{D070FCC3-1258-56FF-152C-18A17BEFF4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564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34FE321E-B083-AD2D-0ED0-5E25D17BD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440921A3-F0FF-8E3F-FEAC-F2E34BDB87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C8AAD1D8-AF6B-E145-1A4A-18041EAC4F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62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1F0AE35B-2DC9-9E57-4233-9028AB419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04B9E052-05A7-4238-E2E3-3D837CD27C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B6B2E58E-D52D-4B6B-F9CF-C1088E6D7C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105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826829CC-CAA0-C200-8B5A-507E69807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EDB119B4-DBED-F856-3C78-58DD9780F0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00E0AF8A-AEDE-A2AE-7343-F752399509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091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1A4BE0C6-F7AB-977A-70B8-3915ED6F7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81E4F349-DB8A-66BB-89BA-2C34E87934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5F3F5E1F-9068-1B63-8EF6-A4EB9CF5CB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284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290FE324-7C97-2243-FDCA-028204C6B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27AE0022-186F-10FD-1A1C-A69007BAD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D3999980-55FC-BCF1-4EF4-19703CF29E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619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Blu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Blue">
  <p:cSld name="CUSTOM_7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reen">
  <p:cSld name="CUSTOM_7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Yellow">
  <p:cSld name="CUSTOM_7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Red">
  <p:cSld name="CUSTOM_7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525075" y="667675"/>
            <a:ext cx="6294000" cy="1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5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Blue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564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Green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5959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Yellow">
  <p:cSld name="ONE_COLUMN_TEX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6136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Red">
  <p:cSld name="ONE_COLUMN_TEXT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6136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5" name="Google Shape;7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1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2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23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88" name="Google Shape;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2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2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96" name="Google Shape;9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4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5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CUSTOM_16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dark bg">
  <p:cSld name="CUSTOM_15_1">
    <p:bg>
      <p:bgPr>
        <a:solidFill>
          <a:srgbClr val="202124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Yellow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Red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Neutral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541000" y="1171650"/>
            <a:ext cx="4878900" cy="221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7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25075" y="667675"/>
            <a:ext cx="62940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ogle Sans"/>
              <a:buNone/>
              <a:defRPr sz="3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6175" y="1540225"/>
            <a:ext cx="452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4" r:id="rId24"/>
    <p:sldLayoutId id="2147483675" r:id="rId25"/>
    <p:sldLayoutId id="2147483676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50" y="434644"/>
            <a:ext cx="2755487" cy="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 txBox="1"/>
          <p:nvPr/>
        </p:nvSpPr>
        <p:spPr>
          <a:xfrm>
            <a:off x="523225" y="1826125"/>
            <a:ext cx="6907200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디자인 패턴</a:t>
            </a:r>
            <a:endParaRPr sz="6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"/>
              <a:sym typeface="Google Sans"/>
            </a:endParaRPr>
          </a:p>
        </p:txBody>
      </p:sp>
      <p:sp>
        <p:nvSpPr>
          <p:cNvPr id="175" name="Google Shape;175;p37"/>
          <p:cNvSpPr txBox="1"/>
          <p:nvPr/>
        </p:nvSpPr>
        <p:spPr>
          <a:xfrm>
            <a:off x="523224" y="4043677"/>
            <a:ext cx="62303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GDGoC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INU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Backend Part Seminar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  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Member 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조광현</a:t>
            </a:r>
            <a:endParaRPr sz="18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pic>
        <p:nvPicPr>
          <p:cNvPr id="176" name="Google Shape;176;p37"/>
          <p:cNvPicPr preferRelativeResize="0"/>
          <p:nvPr/>
        </p:nvPicPr>
        <p:blipFill rotWithShape="1">
          <a:blip r:embed="rId4">
            <a:alphaModFix/>
          </a:blip>
          <a:srcRect t="855" b="855"/>
          <a:stretch/>
        </p:blipFill>
        <p:spPr>
          <a:xfrm>
            <a:off x="6971950" y="3556908"/>
            <a:ext cx="1688000" cy="10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7"/>
          <p:cNvSpPr txBox="1"/>
          <p:nvPr/>
        </p:nvSpPr>
        <p:spPr>
          <a:xfrm>
            <a:off x="1320318" y="638188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4A85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1150">
              <a:solidFill>
                <a:srgbClr val="34A85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9A13D279-5127-F4C7-0D63-CEAB1940D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77F5DEE1-E47C-95F8-46B5-DFBC5462EE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287031" y="110484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88F9B006-AC80-BF7A-7F44-068A3D41D2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581006" y="2859243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1E87060E-D14C-DF3F-E8BF-00971E1729B4}"/>
              </a:ext>
            </a:extLst>
          </p:cNvPr>
          <p:cNvSpPr txBox="1"/>
          <p:nvPr/>
        </p:nvSpPr>
        <p:spPr>
          <a:xfrm>
            <a:off x="1226700" y="1931957"/>
            <a:ext cx="66906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 패턴은 의사소통 수단의 일종으로서 여러 문제를 해결해 준다</a:t>
            </a:r>
            <a:endParaRPr lang="en-US" sz="32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874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9A6C92F3-B429-A34B-6AF0-3DC83FFC4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8">
            <a:extLst>
              <a:ext uri="{FF2B5EF4-FFF2-40B4-BE49-F238E27FC236}">
                <a16:creationId xmlns:a16="http://schemas.microsoft.com/office/drawing/2014/main" id="{CEC34958-7B64-8023-53EF-E7943ED39893}"/>
              </a:ext>
            </a:extLst>
          </p:cNvPr>
          <p:cNvSpPr txBox="1"/>
          <p:nvPr/>
        </p:nvSpPr>
        <p:spPr>
          <a:xfrm>
            <a:off x="352801" y="1745026"/>
            <a:ext cx="3000000" cy="15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기능마다 별도의 클래스를 만들고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기능들로 해야 할 일을 한 번에 처리해 주는 클래스를 만들자</a:t>
            </a:r>
            <a:endParaRPr lang="en-US"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Text"/>
              <a:sym typeface="Google Sans Text"/>
            </a:endParaRPr>
          </a:p>
        </p:txBody>
      </p:sp>
    </p:spTree>
    <p:extLst>
      <p:ext uri="{BB962C8B-B14F-4D97-AF65-F5344CB8AC3E}">
        <p14:creationId xmlns:p14="http://schemas.microsoft.com/office/powerpoint/2010/main" val="3544994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35E597A6-4A3B-CE2F-3B8D-5CF56C65F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8">
            <a:extLst>
              <a:ext uri="{FF2B5EF4-FFF2-40B4-BE49-F238E27FC236}">
                <a16:creationId xmlns:a16="http://schemas.microsoft.com/office/drawing/2014/main" id="{BA286673-DF32-0AA5-BE0B-DBB013EEDE2B}"/>
              </a:ext>
            </a:extLst>
          </p:cNvPr>
          <p:cNvSpPr txBox="1"/>
          <p:nvPr/>
        </p:nvSpPr>
        <p:spPr>
          <a:xfrm>
            <a:off x="352801" y="1745026"/>
            <a:ext cx="3000000" cy="15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기능마다 별도의 클래스를 만들고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기능들로 해야 할 일을 한 번에 처리해 주는 클래스를 만들자</a:t>
            </a:r>
            <a:endParaRPr lang="en-US"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Text"/>
              <a:sym typeface="Google Sans Text"/>
            </a:endParaRPr>
          </a:p>
        </p:txBody>
      </p:sp>
      <p:sp>
        <p:nvSpPr>
          <p:cNvPr id="771" name="Google Shape;771;p88">
            <a:extLst>
              <a:ext uri="{FF2B5EF4-FFF2-40B4-BE49-F238E27FC236}">
                <a16:creationId xmlns:a16="http://schemas.microsoft.com/office/drawing/2014/main" id="{6161B0C3-0A67-2930-B72E-E1DFA63452DC}"/>
              </a:ext>
            </a:extLst>
          </p:cNvPr>
          <p:cNvSpPr txBox="1"/>
          <p:nvPr/>
        </p:nvSpPr>
        <p:spPr>
          <a:xfrm>
            <a:off x="5087124" y="2063061"/>
            <a:ext cx="3704075" cy="90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 altLang="ko-KR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Facade </a:t>
            </a:r>
            <a:r>
              <a:rPr lang="ko-KR" altLang="en-US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패턴을 써보자</a:t>
            </a:r>
            <a:endParaRPr sz="25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</p:txBody>
      </p:sp>
      <p:pic>
        <p:nvPicPr>
          <p:cNvPr id="2" name="Google Shape;176;p37">
            <a:extLst>
              <a:ext uri="{FF2B5EF4-FFF2-40B4-BE49-F238E27FC236}">
                <a16:creationId xmlns:a16="http://schemas.microsoft.com/office/drawing/2014/main" id="{19A3E82B-ADF9-956F-DCE4-A75B6EA69A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55" b="855"/>
          <a:stretch/>
        </p:blipFill>
        <p:spPr>
          <a:xfrm>
            <a:off x="3399125" y="2104853"/>
            <a:ext cx="1688000" cy="104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803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02D43C99-E766-102E-BE40-FBBEBFA43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8">
            <a:extLst>
              <a:ext uri="{FF2B5EF4-FFF2-40B4-BE49-F238E27FC236}">
                <a16:creationId xmlns:a16="http://schemas.microsoft.com/office/drawing/2014/main" id="{2CC0A6CA-DE7F-8C69-3FE2-42BCEA73C72F}"/>
              </a:ext>
            </a:extLst>
          </p:cNvPr>
          <p:cNvSpPr txBox="1"/>
          <p:nvPr/>
        </p:nvSpPr>
        <p:spPr>
          <a:xfrm>
            <a:off x="352801" y="1745026"/>
            <a:ext cx="3000000" cy="15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기능마다 별도의 클래스를 만들고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기능들로 해야 할 일을 한 번에 처리해 주는 클래스를 만들자</a:t>
            </a:r>
            <a:endParaRPr lang="en-US"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Text"/>
              <a:sym typeface="Google Sans Text"/>
            </a:endParaRPr>
          </a:p>
        </p:txBody>
      </p:sp>
      <p:sp>
        <p:nvSpPr>
          <p:cNvPr id="771" name="Google Shape;771;p88">
            <a:extLst>
              <a:ext uri="{FF2B5EF4-FFF2-40B4-BE49-F238E27FC236}">
                <a16:creationId xmlns:a16="http://schemas.microsoft.com/office/drawing/2014/main" id="{0D84953E-B5FA-7259-F0ED-6C05FBF1E132}"/>
              </a:ext>
            </a:extLst>
          </p:cNvPr>
          <p:cNvSpPr txBox="1"/>
          <p:nvPr/>
        </p:nvSpPr>
        <p:spPr>
          <a:xfrm>
            <a:off x="5087124" y="2063061"/>
            <a:ext cx="3704075" cy="90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 altLang="ko-KR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Facade </a:t>
            </a:r>
            <a:r>
              <a:rPr lang="ko-KR" altLang="en-US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패턴을 써보자</a:t>
            </a:r>
            <a:endParaRPr sz="25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</p:txBody>
      </p:sp>
      <p:pic>
        <p:nvPicPr>
          <p:cNvPr id="2" name="Google Shape;176;p37">
            <a:extLst>
              <a:ext uri="{FF2B5EF4-FFF2-40B4-BE49-F238E27FC236}">
                <a16:creationId xmlns:a16="http://schemas.microsoft.com/office/drawing/2014/main" id="{FF2AE73E-1334-A49E-1234-D6A9DE777D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55" b="855"/>
          <a:stretch/>
        </p:blipFill>
        <p:spPr>
          <a:xfrm>
            <a:off x="3399125" y="2104853"/>
            <a:ext cx="1688000" cy="10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01832F-53F1-295F-9164-768002EA2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737" y="522304"/>
            <a:ext cx="6512526" cy="409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5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>
          <a:extLst>
            <a:ext uri="{FF2B5EF4-FFF2-40B4-BE49-F238E27FC236}">
              <a16:creationId xmlns:a16="http://schemas.microsoft.com/office/drawing/2014/main" id="{73EE267F-E636-CF97-42D0-04207EC8E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7">
            <a:extLst>
              <a:ext uri="{FF2B5EF4-FFF2-40B4-BE49-F238E27FC236}">
                <a16:creationId xmlns:a16="http://schemas.microsoft.com/office/drawing/2014/main" id="{2CF7DA6F-0EE5-D726-ECB8-3CA1218D2EBC}"/>
              </a:ext>
            </a:extLst>
          </p:cNvPr>
          <p:cNvSpPr txBox="1"/>
          <p:nvPr/>
        </p:nvSpPr>
        <p:spPr>
          <a:xfrm>
            <a:off x="3261963" y="1783375"/>
            <a:ext cx="26655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구조 패턴</a:t>
            </a:r>
            <a:endParaRPr lang="en-US" altLang="ko-KR" sz="20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altLang="ko-KR" b="0" i="0" dirty="0">
              <a:solidFill>
                <a:schemeClr val="dk1"/>
              </a:solidFill>
              <a:effectLst/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어댑터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브리지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컴포지트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데코레이터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1" i="0" dirty="0" err="1">
                <a:solidFill>
                  <a:schemeClr val="accent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파사드</a:t>
            </a:r>
            <a:endParaRPr lang="en-US" altLang="ko-KR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플라이웨이트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프록시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1" name="Google Shape;541;p67">
            <a:extLst>
              <a:ext uri="{FF2B5EF4-FFF2-40B4-BE49-F238E27FC236}">
                <a16:creationId xmlns:a16="http://schemas.microsoft.com/office/drawing/2014/main" id="{2F2F2741-3C61-778D-28E6-00F457E3B07D}"/>
              </a:ext>
            </a:extLst>
          </p:cNvPr>
          <p:cNvSpPr txBox="1"/>
          <p:nvPr/>
        </p:nvSpPr>
        <p:spPr>
          <a:xfrm>
            <a:off x="523225" y="1783375"/>
            <a:ext cx="26193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생성 패턴</a:t>
            </a:r>
            <a:endParaRPr lang="en-US" altLang="ko-KR" sz="20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 팩토리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팩토리 메서드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1" i="0" dirty="0" err="1">
                <a:solidFill>
                  <a:schemeClr val="accent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빌더</a:t>
            </a:r>
            <a:endParaRPr lang="en-US" altLang="ko-KR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프로토타입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싱글톤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2" name="Google Shape;542;p67">
            <a:extLst>
              <a:ext uri="{FF2B5EF4-FFF2-40B4-BE49-F238E27FC236}">
                <a16:creationId xmlns:a16="http://schemas.microsoft.com/office/drawing/2014/main" id="{8DCEF99F-530E-1E48-1FE7-8071F472637C}"/>
              </a:ext>
            </a:extLst>
          </p:cNvPr>
          <p:cNvSpPr txBox="1"/>
          <p:nvPr/>
        </p:nvSpPr>
        <p:spPr>
          <a:xfrm>
            <a:off x="6046925" y="1783375"/>
            <a:ext cx="2619300" cy="307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Text"/>
                <a:sym typeface="Google Sans Text"/>
              </a:rPr>
              <a:t>행위 패턴</a:t>
            </a:r>
            <a:endParaRPr lang="en-US" altLang="ko-KR" sz="20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책임 체인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커맨드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인터프리터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1" i="0" dirty="0">
                <a:solidFill>
                  <a:srgbClr val="4285F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반복자</a:t>
            </a:r>
            <a:endParaRPr lang="en-US" altLang="ko-KR" b="1" i="0" dirty="0">
              <a:solidFill>
                <a:srgbClr val="4285F4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중재자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메멘토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옵저버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상태</a:t>
            </a:r>
            <a:endParaRPr lang="en-US" altLang="ko-KR" dirty="0">
              <a:solidFill>
                <a:srgbClr val="21252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템플릿 메소드</a:t>
            </a:r>
            <a:endParaRPr lang="en-US" altLang="ko-KR" dirty="0">
              <a:solidFill>
                <a:srgbClr val="21252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방문자</a:t>
            </a:r>
            <a:endParaRPr lang="en-US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ogle Sans"/>
              <a:sym typeface="Google Sans"/>
            </a:endParaRPr>
          </a:p>
        </p:txBody>
      </p:sp>
      <p:sp>
        <p:nvSpPr>
          <p:cNvPr id="543" name="Google Shape;543;p67">
            <a:extLst>
              <a:ext uri="{FF2B5EF4-FFF2-40B4-BE49-F238E27FC236}">
                <a16:creationId xmlns:a16="http://schemas.microsoft.com/office/drawing/2014/main" id="{D83370C2-542E-B7A5-C613-14F20E8DD45A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디자인 패턴의 종류</a:t>
            </a:r>
            <a:endParaRPr sz="47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544" name="Google Shape;544;p67">
            <a:extLst>
              <a:ext uri="{FF2B5EF4-FFF2-40B4-BE49-F238E27FC236}">
                <a16:creationId xmlns:a16="http://schemas.microsoft.com/office/drawing/2014/main" id="{0604D791-3F39-8F8B-3265-0ACBC1F33543}"/>
              </a:ext>
            </a:extLst>
          </p:cNvPr>
          <p:cNvGrpSpPr/>
          <p:nvPr/>
        </p:nvGrpSpPr>
        <p:grpSpPr>
          <a:xfrm>
            <a:off x="6824771" y="557231"/>
            <a:ext cx="1723111" cy="478200"/>
            <a:chOff x="6824771" y="557243"/>
            <a:chExt cx="1723111" cy="478200"/>
          </a:xfrm>
        </p:grpSpPr>
        <p:sp>
          <p:nvSpPr>
            <p:cNvPr id="545" name="Google Shape;545;p67">
              <a:extLst>
                <a:ext uri="{FF2B5EF4-FFF2-40B4-BE49-F238E27FC236}">
                  <a16:creationId xmlns:a16="http://schemas.microsoft.com/office/drawing/2014/main" id="{3794F94C-8BFD-82EC-5F3B-2A6CD535C053}"/>
                </a:ext>
              </a:extLst>
            </p:cNvPr>
            <p:cNvSpPr/>
            <p:nvPr/>
          </p:nvSpPr>
          <p:spPr>
            <a:xfrm rot="5400000">
              <a:off x="8069682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6" name="Google Shape;546;p67">
              <a:extLst>
                <a:ext uri="{FF2B5EF4-FFF2-40B4-BE49-F238E27FC236}">
                  <a16:creationId xmlns:a16="http://schemas.microsoft.com/office/drawing/2014/main" id="{87936AB3-C04C-0E79-20D6-0B33B95F9119}"/>
                </a:ext>
              </a:extLst>
            </p:cNvPr>
            <p:cNvSpPr/>
            <p:nvPr/>
          </p:nvSpPr>
          <p:spPr>
            <a:xfrm rot="5400000">
              <a:off x="744722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7" name="Google Shape;547;p67">
              <a:extLst>
                <a:ext uri="{FF2B5EF4-FFF2-40B4-BE49-F238E27FC236}">
                  <a16:creationId xmlns:a16="http://schemas.microsoft.com/office/drawing/2014/main" id="{6A4589E1-5200-7D70-3EB3-795825D13690}"/>
                </a:ext>
              </a:extLst>
            </p:cNvPr>
            <p:cNvSpPr/>
            <p:nvPr/>
          </p:nvSpPr>
          <p:spPr>
            <a:xfrm rot="5400000">
              <a:off x="682477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sp>
        <p:nvSpPr>
          <p:cNvPr id="548" name="Google Shape;548;p67">
            <a:extLst>
              <a:ext uri="{FF2B5EF4-FFF2-40B4-BE49-F238E27FC236}">
                <a16:creationId xmlns:a16="http://schemas.microsoft.com/office/drawing/2014/main" id="{BE8BF30B-A621-0954-2AAB-84C76F52E8D7}"/>
              </a:ext>
            </a:extLst>
          </p:cNvPr>
          <p:cNvSpPr/>
          <p:nvPr/>
        </p:nvSpPr>
        <p:spPr>
          <a:xfrm>
            <a:off x="523225" y="4350675"/>
            <a:ext cx="1120500" cy="321000"/>
          </a:xfrm>
          <a:prstGeom prst="roundRect">
            <a:avLst>
              <a:gd name="adj" fmla="val 8170"/>
            </a:avLst>
          </a:prstGeom>
          <a:solidFill>
            <a:srgbClr val="1A73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0602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/>
        </p:nvSpPr>
        <p:spPr>
          <a:xfrm>
            <a:off x="523225" y="1248025"/>
            <a:ext cx="58026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 생성에 관련된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객체의 생성과 조합을 캡슐화해 특정 객체가 생성되거나 변경되어도 프로그램 구조에 영향을 크게 받지 않도록 </a:t>
            </a:r>
            <a:r>
              <a:rPr lang="ko-KR" altLang="en-US" b="1" i="0" dirty="0">
                <a:solidFill>
                  <a:schemeClr val="accent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유연성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제공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 패턴은 마치 공장에서 물건을 만드는 것처럼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프로그램에서 필요한 데이터를 효율적으로 만들고 관리하는 방법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장점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프로그램이 더 유연하고 유지보수하기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쉬워짐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/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생성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/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/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/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/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/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/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2919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6330CB3C-5AE7-4AB1-915F-2A1670D92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7E3BC84D-4BAE-700A-94D4-37397BEF26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6A7EC6D6-CCBA-BF24-1AAC-77620A5242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1812DEB2-5BE9-CC18-AB9E-1633912B2DEF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빌더</a:t>
            </a: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 패턴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8953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7BA413C2-60DA-0A5A-657F-8C42638A9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24B5B2BC-5FDF-CCF1-EB6D-B8EF713E8853}"/>
              </a:ext>
            </a:extLst>
          </p:cNvPr>
          <p:cNvSpPr txBox="1"/>
          <p:nvPr/>
        </p:nvSpPr>
        <p:spPr>
          <a:xfrm>
            <a:off x="523225" y="1248025"/>
            <a:ext cx="5802600" cy="2200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빌더라는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내부 클래스를 통해 간접적으로 생성하게 하는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복잡한 객체를 단계적으로 생성할 수 있도록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도와줌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생성자의 매개변수가 많거나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다양한 조합의 객체를 만들어야 할 때 유용하게 사용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D803853D-754A-DDE7-05B2-24980C11AC2D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빌더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8A2D3EB7-810F-1DD2-45F9-3DEDCB1A565F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65E0C278-0EF7-F1E1-2D03-DD413ACCC1F9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66250D49-C40C-17D8-BB56-30ECD7045F49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A14A3D31-AC83-839A-18E5-58334DD27E11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4A2B0401-63E8-5B35-68D2-500FF75E3168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8FB5A307-D85C-C1AD-6361-92482E771093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2E9A3373-D9B6-CFE0-0DC6-C8C74C43EC72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276637A6-CD74-7FCE-632C-0E504EB45952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2C9C4868-A345-D8A8-8196-3895EB0E84DA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80DE8FCC-09FF-575D-372F-18FCA7C0D2A5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105B9DC9-6491-CC92-FCB4-E45F470D8289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B58B2183-3B3A-EDAE-EFC2-A9EFA2D369AD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D5B7D8D4-F307-51B0-7369-4A41D06C4A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660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0F0EB802-17C8-859F-797B-A976B5425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3655035-52E2-7F0F-CBB0-5FCE6348F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52" y="1199958"/>
            <a:ext cx="8573696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33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37AABD94-3693-47D3-84B6-7CAF62F7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E68A27A-97A5-EE73-FDF2-0DB2AA06A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8" y="485484"/>
            <a:ext cx="8945223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97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FBD29905-7384-06CC-3F13-801DDB485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F6FB6733-CA5A-7958-1C8C-586D90BFCE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891831" y="1380641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695D0246-72E0-CFD7-2D6B-02E85948DA5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810737" y="2529502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5F0CD2F0-1181-1D99-2F56-64A8BAC2BADC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디자인 패턴이란</a:t>
            </a:r>
            <a:r>
              <a:rPr lang="en-US" altLang="ko-KR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?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2641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420B5E5F-3CD6-48BF-1579-1EB72DD83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822028C0-9943-C96C-F5E5-CCA97167B7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710029" y="1300799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9152E89E-4A41-0506-15F1-EE0BA493E6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075846" y="27733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273FC338-527B-BF8A-5834-07BD4F92E071}"/>
              </a:ext>
            </a:extLst>
          </p:cNvPr>
          <p:cNvSpPr txBox="1"/>
          <p:nvPr/>
        </p:nvSpPr>
        <p:spPr>
          <a:xfrm>
            <a:off x="1349100" y="1940822"/>
            <a:ext cx="64458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b="1" i="0" dirty="0" err="1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오버로딩된</a:t>
            </a:r>
            <a:r>
              <a:rPr lang="ko-KR" altLang="en-US" sz="350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생성자가 </a:t>
            </a:r>
            <a:endParaRPr lang="en-US" altLang="ko-KR" sz="3500" b="1" i="0" dirty="0">
              <a:solidFill>
                <a:srgbClr val="22222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너무 많아지는 문제</a:t>
            </a:r>
            <a:r>
              <a:rPr lang="ko-KR" altLang="en-US" sz="3500" b="0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발생</a:t>
            </a:r>
            <a:endParaRPr sz="35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9844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1207DC36-2B50-6D19-CA68-4F43A7398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0718A6C-0BEA-5DFA-8BEA-7AE0080A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37" y="311578"/>
            <a:ext cx="7138961" cy="418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03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5A9DB7B6-6F2B-C290-D6CF-7F384D57E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309C41-8DA3-A015-70CC-665CA1AC2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68" y="490247"/>
            <a:ext cx="7078063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4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13BFED67-B952-0ACC-E3ED-A3A4EE885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314EE6-1886-EAC5-92D6-DB23FB857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57" y="938984"/>
            <a:ext cx="8220589" cy="338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32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BC536994-EDDD-027F-6CE1-B3B559163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BDDB1A-0CC8-D378-27C1-13BB4AFED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15" y="1250645"/>
            <a:ext cx="8307886" cy="26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06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>
          <a:extLst>
            <a:ext uri="{FF2B5EF4-FFF2-40B4-BE49-F238E27FC236}">
              <a16:creationId xmlns:a16="http://schemas.microsoft.com/office/drawing/2014/main" id="{E9C7DA62-AC45-BBCC-0ED4-C4D9BF78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7">
            <a:extLst>
              <a:ext uri="{FF2B5EF4-FFF2-40B4-BE49-F238E27FC236}">
                <a16:creationId xmlns:a16="http://schemas.microsoft.com/office/drawing/2014/main" id="{4DFE8880-E1F3-D908-A113-B8B64361A63C}"/>
              </a:ext>
            </a:extLst>
          </p:cNvPr>
          <p:cNvSpPr txBox="1"/>
          <p:nvPr/>
        </p:nvSpPr>
        <p:spPr>
          <a:xfrm>
            <a:off x="523225" y="1783375"/>
            <a:ext cx="2619300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가독성이 좋아짐</a:t>
            </a: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어떤 값이 설정되는지 명확하게 보인다</a:t>
            </a:r>
            <a:endParaRPr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ogle Sans"/>
              <a:sym typeface="Google Sans"/>
            </a:endParaRPr>
          </a:p>
        </p:txBody>
      </p:sp>
      <p:sp>
        <p:nvSpPr>
          <p:cNvPr id="543" name="Google Shape;543;p67">
            <a:extLst>
              <a:ext uri="{FF2B5EF4-FFF2-40B4-BE49-F238E27FC236}">
                <a16:creationId xmlns:a16="http://schemas.microsoft.com/office/drawing/2014/main" id="{DEECFBD1-0CFE-CAFA-5BEC-5B92BAC5E0E4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빌더</a:t>
            </a:r>
            <a:r>
              <a:rPr lang="ko-KR" altLang="en-US" sz="47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 패턴 장점</a:t>
            </a:r>
            <a:endParaRPr sz="47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544" name="Google Shape;544;p67">
            <a:extLst>
              <a:ext uri="{FF2B5EF4-FFF2-40B4-BE49-F238E27FC236}">
                <a16:creationId xmlns:a16="http://schemas.microsoft.com/office/drawing/2014/main" id="{CC0A4559-F955-C175-0B66-D5FA9DF87171}"/>
              </a:ext>
            </a:extLst>
          </p:cNvPr>
          <p:cNvGrpSpPr/>
          <p:nvPr/>
        </p:nvGrpSpPr>
        <p:grpSpPr>
          <a:xfrm>
            <a:off x="6824771" y="557231"/>
            <a:ext cx="1723111" cy="478200"/>
            <a:chOff x="6824771" y="557243"/>
            <a:chExt cx="1723111" cy="478200"/>
          </a:xfrm>
        </p:grpSpPr>
        <p:sp>
          <p:nvSpPr>
            <p:cNvPr id="545" name="Google Shape;545;p67">
              <a:extLst>
                <a:ext uri="{FF2B5EF4-FFF2-40B4-BE49-F238E27FC236}">
                  <a16:creationId xmlns:a16="http://schemas.microsoft.com/office/drawing/2014/main" id="{D4123C38-A207-D445-122E-B8D6A8021D1E}"/>
                </a:ext>
              </a:extLst>
            </p:cNvPr>
            <p:cNvSpPr/>
            <p:nvPr/>
          </p:nvSpPr>
          <p:spPr>
            <a:xfrm rot="5400000">
              <a:off x="8069682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6" name="Google Shape;546;p67">
              <a:extLst>
                <a:ext uri="{FF2B5EF4-FFF2-40B4-BE49-F238E27FC236}">
                  <a16:creationId xmlns:a16="http://schemas.microsoft.com/office/drawing/2014/main" id="{67F1D695-5BDE-42D4-C52F-AB2F79E4ECA0}"/>
                </a:ext>
              </a:extLst>
            </p:cNvPr>
            <p:cNvSpPr/>
            <p:nvPr/>
          </p:nvSpPr>
          <p:spPr>
            <a:xfrm rot="5400000">
              <a:off x="744722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7" name="Google Shape;547;p67">
              <a:extLst>
                <a:ext uri="{FF2B5EF4-FFF2-40B4-BE49-F238E27FC236}">
                  <a16:creationId xmlns:a16="http://schemas.microsoft.com/office/drawing/2014/main" id="{798BB088-FC0A-6E38-3661-DA79C4431D20}"/>
                </a:ext>
              </a:extLst>
            </p:cNvPr>
            <p:cNvSpPr/>
            <p:nvPr/>
          </p:nvSpPr>
          <p:spPr>
            <a:xfrm rot="5400000">
              <a:off x="682477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sp>
        <p:nvSpPr>
          <p:cNvPr id="548" name="Google Shape;548;p67">
            <a:extLst>
              <a:ext uri="{FF2B5EF4-FFF2-40B4-BE49-F238E27FC236}">
                <a16:creationId xmlns:a16="http://schemas.microsoft.com/office/drawing/2014/main" id="{047FF69E-54C1-6550-863F-1B48CEDF8BF8}"/>
              </a:ext>
            </a:extLst>
          </p:cNvPr>
          <p:cNvSpPr/>
          <p:nvPr/>
        </p:nvSpPr>
        <p:spPr>
          <a:xfrm>
            <a:off x="523225" y="4350675"/>
            <a:ext cx="1120500" cy="321000"/>
          </a:xfrm>
          <a:prstGeom prst="roundRect">
            <a:avLst>
              <a:gd name="adj" fmla="val 8170"/>
            </a:avLst>
          </a:prstGeom>
          <a:solidFill>
            <a:srgbClr val="1A73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" name="Google Shape;541;p67">
            <a:extLst>
              <a:ext uri="{FF2B5EF4-FFF2-40B4-BE49-F238E27FC236}">
                <a16:creationId xmlns:a16="http://schemas.microsoft.com/office/drawing/2014/main" id="{86BD3139-F794-F3A4-F679-ECB85E16C658}"/>
              </a:ext>
            </a:extLst>
          </p:cNvPr>
          <p:cNvSpPr txBox="1"/>
          <p:nvPr/>
        </p:nvSpPr>
        <p:spPr>
          <a:xfrm>
            <a:off x="3261963" y="1783375"/>
            <a:ext cx="2619300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유연성 증가</a:t>
            </a: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필요한 값만 선택적으로 설정 가능</a:t>
            </a:r>
            <a:endParaRPr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ogle Sans"/>
              <a:sym typeface="Google Sans"/>
            </a:endParaRPr>
          </a:p>
        </p:txBody>
      </p:sp>
      <p:sp>
        <p:nvSpPr>
          <p:cNvPr id="3" name="Google Shape;541;p67">
            <a:extLst>
              <a:ext uri="{FF2B5EF4-FFF2-40B4-BE49-F238E27FC236}">
                <a16:creationId xmlns:a16="http://schemas.microsoft.com/office/drawing/2014/main" id="{E174B79C-6FE2-B41E-F8E8-0E7997B3272E}"/>
              </a:ext>
            </a:extLst>
          </p:cNvPr>
          <p:cNvSpPr txBox="1"/>
          <p:nvPr/>
        </p:nvSpPr>
        <p:spPr>
          <a:xfrm>
            <a:off x="6046925" y="1783375"/>
            <a:ext cx="2619300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불변 객체 생성 가능</a:t>
            </a: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필드를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final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선언하여 변경 불가능한 객체를 만들 수 있음</a:t>
            </a:r>
            <a:endParaRPr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95506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4FE18EA6-95AF-8A67-657A-B7CBE966C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DF169491-3A21-9294-EB5D-6424D98642C3}"/>
              </a:ext>
            </a:extLst>
          </p:cNvPr>
          <p:cNvSpPr txBox="1"/>
          <p:nvPr/>
        </p:nvSpPr>
        <p:spPr>
          <a:xfrm>
            <a:off x="523225" y="1248025"/>
            <a:ext cx="58026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클래스나 객체를 조합해 더 큰 구조를 만드는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서로 다른 인터페이스를 지닌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객체를 묶어 단일 인터페이스를 제공하거나 서로 다른 객체들을 묶어 </a:t>
            </a:r>
            <a:r>
              <a:rPr lang="ko-KR" altLang="en-US" b="1" i="0" dirty="0">
                <a:solidFill>
                  <a:schemeClr val="accent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새로운 기능을 제공하는 패턴</a:t>
            </a:r>
            <a:endParaRPr lang="en-US" altLang="ko-KR" b="1" i="0" dirty="0">
              <a:solidFill>
                <a:schemeClr val="accent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구조 패턴은 마치 레고 블록을 조립해서 멋진 건축물을 만드는 것처럼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내의 여러 객체들을 효율적으로 연결하고 관리하는 방법이다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장점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다양한 구조를 통해 클래스와 객체의 관계를 강화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5AC9F1C8-251B-1474-A5EC-495F823B44DE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구조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18DF835E-D6F9-68DD-C4E1-5DDD3FB2B8E6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246D45B3-069B-EA23-149E-19302267C8B9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DAFAECE5-58EA-55B8-5FE0-099809A5CD7F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1F854C63-F07D-3BF2-0D46-894B8B2F895B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375BED18-ABCB-2943-F21D-1C0A15CCCB24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BB18C379-F9C2-1949-F95E-61ED097A49F5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CDC18E23-BBE4-793A-72C6-AA99F7C257F6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899FDAD2-9C65-8D63-C52D-E5AADA08E432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CB99E154-9390-4EE0-B6FB-EE4120AF5227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4491436F-4127-5564-1B10-EA473CDF6F26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71355904-9B5D-0EE7-AE78-242C9AC2B9FC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89DEFB42-872E-E599-6194-90062DDB73F4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F4408C6F-D530-E172-B184-F3C8718AB0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64;p55">
            <a:extLst>
              <a:ext uri="{FF2B5EF4-FFF2-40B4-BE49-F238E27FC236}">
                <a16:creationId xmlns:a16="http://schemas.microsoft.com/office/drawing/2014/main" id="{C404C622-9E06-C516-BD5A-012D3879D28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675" y="665074"/>
            <a:ext cx="1530100" cy="1550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396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55AD4602-48C1-199F-3DA6-EB0BA92F4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EEC855A6-029C-BC80-0168-DAC3CBB395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228D84C7-136C-4338-3DD9-DD06CA09043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2C98DE86-44A9-A48D-5D79-13498882785B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2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Fasade</a:t>
            </a: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 패턴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1972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C980F2FD-411B-593B-A35E-7A1057523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0062C8CE-ACC1-83C1-911C-9D4900D27007}"/>
              </a:ext>
            </a:extLst>
          </p:cNvPr>
          <p:cNvSpPr txBox="1"/>
          <p:nvPr/>
        </p:nvSpPr>
        <p:spPr>
          <a:xfrm>
            <a:off x="523225" y="1248025"/>
            <a:ext cx="58026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내부의 복잡한 처리들을 대신 수행해서 결과만 넘겨주는 객체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은행의 창구에서 근무하는 은행원 같은 역할이라 생각하면 쉽다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1" i="0" dirty="0" err="1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파사드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건물의 출입구가 있는 정면을 가리키는 단어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시스템의 복잡성을 감추고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(Client)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 시스템에 접근할 수 있는 인터페이스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(Interface)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사용자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(Client)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에게 제공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6B56C185-9CD5-0D38-FF4C-0655153305DF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파사드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D3898915-ACD5-13E8-762E-1F498358BFB1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976C66A2-43D3-E0B8-58DA-4F0587C59895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D02C8502-4732-D918-A570-05B06758F3D6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608C1DF6-CDE5-5501-2D9B-DA5C3A0D9CB4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9F3D83CB-B6BB-B66A-EF58-3EB9ADD7C6DD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135A3D9C-E7BA-68E2-8B1D-DA3E66382C14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4313CEF2-97B8-C9EC-7D0E-CF259A3E6580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E7A67B43-B790-C11D-51EE-5AF17AC4B3FA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B149AE89-2540-F9AE-7DAD-EA3A0BE31A2C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AB466349-47CB-0B94-9079-9B12B38093B6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03241C89-0BF7-8E90-DCDD-B2ACA59BF8FB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2F474154-B07C-96E3-896B-1672973D40CF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348D2097-AD27-802C-C75D-0B5B15559E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8905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6E66549A-2727-7732-A8A8-7B197D31B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AD40B9-9544-B111-CA4E-16C74250F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5" y="92025"/>
            <a:ext cx="5010849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8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BB100F00-B54B-57A2-4DA4-3B73BD8AC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C7CFB505-3024-94A7-45BA-C09E2FFA6A73}"/>
              </a:ext>
            </a:extLst>
          </p:cNvPr>
          <p:cNvSpPr txBox="1"/>
          <p:nvPr/>
        </p:nvSpPr>
        <p:spPr>
          <a:xfrm>
            <a:off x="523225" y="1104075"/>
            <a:ext cx="5802600" cy="273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개발 방법으로 사용되는 디자인패턴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Desigin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Pattern)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과거의 소프트웨어 개발 과정에서 발견된 설계의 노하우를 축적하여 그 방법에 이름을 붙여서 이후에 재사용하기 좋은 형태로 특정 규약을 만들어서 정리한 것입니다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디자인 패턴은 소프트웨어 설계에 있어 공통적인 문제들에 대한 표준적인 해법과 작명법을 제안하며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알고리즘과 같이 프로그램 코드로 바로 변환될 수 있는 형태는 아니지만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특정한 상황에서 구조적인 문제를 해결하는 방식입니다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7B829AD0-238C-ACC0-D272-ACB54F0CB1BB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디자인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02460B45-657C-EE73-D872-267F6AC8D552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62D2D042-5C7A-C22B-A404-64B36C22A7C7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70864406-1E06-CAEC-EBD5-F59A7BAC2762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558F6651-61B2-371B-936A-AECF0B4645C1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9E940F09-B4A4-EB18-7ABF-13CB3052113D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8B9844E9-1783-7FD6-D4D0-3CD4556A0735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D0C6756C-81C1-10F6-B612-6C5FF4F105FA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E6BF3699-3F5D-1CC4-4B11-E5CD4E8149E8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CACDDD66-D26A-7AD9-7DB4-F50DAAC8B9B9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2960D18F-B34E-B601-000C-78C8D482DDB0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2651CCEA-6047-9245-3691-4CA9FC099FF0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06FC8EF4-57B8-746E-E66D-1AEBF31E8EB7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AC039B0B-933F-3A8A-C68F-F1F0BF3C2B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605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06CD471A-EC1B-CF04-4485-3ADEBDC5F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77C405-1860-6F9E-1F34-92BA72E28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32" y="118720"/>
            <a:ext cx="5801535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23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0EB0ECAE-AEC8-AE17-E85F-DEE870037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4E0B90A-F02A-DEAE-7EE5-B4715E9C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43" y="1045996"/>
            <a:ext cx="6358791" cy="28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87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74F97CE3-6C7F-ECD2-33DE-5E5844A2A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680BEDA7-7927-5661-E352-9250032ADD3B}"/>
              </a:ext>
            </a:extLst>
          </p:cNvPr>
          <p:cNvSpPr txBox="1"/>
          <p:nvPr/>
        </p:nvSpPr>
        <p:spPr>
          <a:xfrm>
            <a:off x="523225" y="1248025"/>
            <a:ext cx="5802600" cy="358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복잡성 감소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클라이언트는 서브시스템의 복잡성을 알 필요 없이 간단한 인터페이스만 사용하면 됩니다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결합도 감소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클라이언트와 서브시스템 간의 결합도를 낮춰 유지보수가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용이해집니다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유연성 증가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서브시스템의 내부 구현을 변경하더라도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파사드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인터페이스는 유지할 수 있습니다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b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B689B5B5-C2C1-1D4F-1040-59E3C8A751CE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파사드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 장점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33F36602-B884-ECAE-FA28-74605C9C4A24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ECAE62AE-BED3-6D03-9352-E4825F8BC9F9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113DEA8B-765A-03DE-EA40-69DF66973BF9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8CC7785D-4C15-6CBD-A221-63B69085C759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EC7FF7E1-ACEC-C516-0F07-F1D9F01F3109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46DB5F7E-A8F7-9D4D-C7B4-6C214DD2026C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582B4B9C-3B09-1B8E-2F61-2DBF628C6716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63B5B86F-4107-B1D5-A891-E1CEC1E3B848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E0E34168-3D34-8E9D-9949-5B0D8C140B42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8E9997B0-E49B-BD97-9A3C-8E8AF6A307D9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0679CF1B-2CCA-4947-DF3D-761CFEF4A23F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A9364062-E90B-50B5-C5DA-047FA3423559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C4741355-5F78-3D73-B808-D081D9A58E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5200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853C9A46-8A4E-2579-E1AC-56621C4DC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339F85AB-8A6C-0F0C-2E42-C4199DDF9E94}"/>
              </a:ext>
            </a:extLst>
          </p:cNvPr>
          <p:cNvSpPr txBox="1"/>
          <p:nvPr/>
        </p:nvSpPr>
        <p:spPr>
          <a:xfrm>
            <a:off x="523224" y="1248025"/>
            <a:ext cx="6290219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객체나 클래스 사이의 알고리즘이나 책임 분배에 관련된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한 객체가 혼자 수행할 수 없는 작업을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여러개의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객체로 어떻게 분배하는지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또 그렇게 하면서도 객체 사이의 결합도를 최소화하는 것에 중점을 두는 방식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행위 패턴은 마치 팀원이 각자의 역할과 소통 방식을 정리해서 협력하는 것처럼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내 객체들이 효율적으로 협력하고 책임을 나눌 수 있도록 돕는 설계 방식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장점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복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잡한 흐름 제어를 간소화하고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 간의 상호작용을 더 효과적으로 만듦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9D201251-41D2-1AF5-03BA-B8A703025479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행위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569F4DC9-9D53-8760-12A1-912F4657AFC4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BE1015FB-7F80-5D29-DB8B-5779B2E6F96B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B8E19A43-BA62-ED2C-A879-082E0F0C4A15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437E864C-9063-934A-45BA-12D60F259ED3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7ED0033B-CEDC-B182-A789-061256A189D9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B76B3FB0-0879-DC21-D897-0E08CF8B02DF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1718D939-1317-303C-46B3-51D7860BB1A3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1EB47F3B-39BA-E79B-B874-886A6D8C8F01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D9D61A4E-545D-1842-A29D-4E77F56E4AFC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FBF7DEDA-CE82-5983-E59A-4C0EADE7CDB8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3A20EE01-A3C2-A207-62E9-C71294B0B5DA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FBE4C7DA-B129-288B-E29D-3770CB3C5B23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E612A7F3-6322-52AB-DAAE-86DF1912C8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64;p55">
            <a:extLst>
              <a:ext uri="{FF2B5EF4-FFF2-40B4-BE49-F238E27FC236}">
                <a16:creationId xmlns:a16="http://schemas.microsoft.com/office/drawing/2014/main" id="{BAD2929C-58F9-26E4-0F66-067504BEA3D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675" y="665074"/>
            <a:ext cx="1530100" cy="155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83;p56">
            <a:extLst>
              <a:ext uri="{FF2B5EF4-FFF2-40B4-BE49-F238E27FC236}">
                <a16:creationId xmlns:a16="http://schemas.microsoft.com/office/drawing/2014/main" id="{DE7B1986-E804-6A0C-795F-7D32ADB35FB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8675" y="665075"/>
            <a:ext cx="1530100" cy="1550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029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8BBEEE66-9CED-4BAB-7A0A-A0B38665C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7B0A5C0D-F74C-5D1C-2E68-04D2223369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740631" y="1317733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22109204-CB28-2E62-4F73-56444524AD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838246" y="2571750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BD81184C-571C-BDE4-E128-B671BDBDF088}"/>
              </a:ext>
            </a:extLst>
          </p:cNvPr>
          <p:cNvSpPr txBox="1"/>
          <p:nvPr/>
        </p:nvSpPr>
        <p:spPr>
          <a:xfrm>
            <a:off x="1495800" y="2079322"/>
            <a:ext cx="6152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Iterator(</a:t>
            </a:r>
            <a:r>
              <a:rPr lang="ko-KR" altLang="en-US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반복자</a:t>
            </a:r>
            <a:r>
              <a:rPr lang="en-US" altLang="ko-KR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) </a:t>
            </a:r>
            <a:r>
              <a:rPr lang="ko-KR" altLang="en-US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패턴</a:t>
            </a:r>
            <a:endParaRPr sz="40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2355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EDFAD455-8B0F-35D2-E305-EB7885B5F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FC03D68E-6E41-3D27-8338-0786D8D6659E}"/>
              </a:ext>
            </a:extLst>
          </p:cNvPr>
          <p:cNvSpPr txBox="1"/>
          <p:nvPr/>
        </p:nvSpPr>
        <p:spPr>
          <a:xfrm>
            <a:off x="523225" y="1248025"/>
            <a:ext cx="5802600" cy="181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일련의 데이터 집합에 대하여 순차적인 접근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순회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지원하는 패턴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패턴은 컬렉션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리스트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배열 등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내부 구조를 노출하지 않고도 요소들을 순차적으로 접근할 수 있도록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도와줌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9E69F210-A9DD-0A12-513D-DD717205A009}"/>
              </a:ext>
            </a:extLst>
          </p:cNvPr>
          <p:cNvSpPr txBox="1"/>
          <p:nvPr/>
        </p:nvSpPr>
        <p:spPr>
          <a:xfrm>
            <a:off x="523225" y="339925"/>
            <a:ext cx="6462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반복자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(i</a:t>
            </a:r>
            <a:r>
              <a:rPr lang="en-US" altLang="ko-KR" sz="4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terator)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7A3BD6F1-7FCB-5703-85E0-045177BFA54E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D2788ECB-BBF2-B4C4-7916-D301D49F82C3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1BCDFD3B-D715-5B05-AA7A-0C1566739597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72F62A7A-76B8-A5EB-287F-A863581C6E9D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72579AE8-C07E-C830-D36C-7E061EA50183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12E73EE1-85A4-7C1F-750D-6B1A34E3C8CA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0123A8E3-D8A2-0C45-EE98-6F5352D40CD2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A766BF84-C67C-00CD-DA4B-47BECB664436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A68D0753-7DE0-0309-6847-D6A6CE32C0A3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810B5925-D272-1C3F-DD6F-2FCB0D6FC500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4E334F5E-765F-2D23-5DE5-59C52D288FB3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09A671AB-22E3-B976-24CA-6ECC6946A3D3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A974DB35-3DA0-62E4-49E1-9AE2F47D98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964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BAB98D6F-BD52-D320-4FFF-F9CE090AD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D6FC982-37AD-CE00-3BE5-1EEE0417B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86" y="556954"/>
            <a:ext cx="7998649" cy="2762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49F6B-B4DA-0590-11A4-AA93449B2B7A}"/>
              </a:ext>
            </a:extLst>
          </p:cNvPr>
          <p:cNvSpPr txBox="1"/>
          <p:nvPr/>
        </p:nvSpPr>
        <p:spPr>
          <a:xfrm>
            <a:off x="610185" y="3319200"/>
            <a:ext cx="60713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반복자가 가져야 할 기본 동작을 정의하는 인터페이스</a:t>
            </a:r>
            <a:endParaRPr lang="en-US" altLang="ko-KR" dirty="0">
              <a:solidFill>
                <a:schemeClr val="accent3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accent3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hasNext</a:t>
            </a:r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():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다음 요소가 있는지 확인합니다</a:t>
            </a:r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next():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요소를 반환하고 다음 요소로 이동합니다</a:t>
            </a:r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dirty="0">
              <a:solidFill>
                <a:schemeClr val="accent3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375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BEED2DC4-E7A6-FA0A-8A99-D591C2C37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35A245-19D9-A937-C429-CFF37EC35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45" y="0"/>
            <a:ext cx="718591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FE24A-7679-D754-F326-5FBD09AE1FE4}"/>
              </a:ext>
            </a:extLst>
          </p:cNvPr>
          <p:cNvSpPr txBox="1"/>
          <p:nvPr/>
        </p:nvSpPr>
        <p:spPr>
          <a:xfrm>
            <a:off x="3016800" y="2052000"/>
            <a:ext cx="622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Iterator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인터페이스를 구현한 반복자의 실제 동작을 정의</a:t>
            </a:r>
            <a:endParaRPr lang="en-US" altLang="ko-KR" dirty="0">
              <a:solidFill>
                <a:schemeClr val="accent3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039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43ED645F-1880-18B0-ABF1-39D634D1A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E48B21-F290-A59A-E8D9-985442815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1" y="315373"/>
            <a:ext cx="7928422" cy="4512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EAD3BD-CF5B-C8D2-62C9-62202A764A47}"/>
              </a:ext>
            </a:extLst>
          </p:cNvPr>
          <p:cNvSpPr txBox="1"/>
          <p:nvPr/>
        </p:nvSpPr>
        <p:spPr>
          <a:xfrm>
            <a:off x="2138400" y="4010400"/>
            <a:ext cx="654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클라이언트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코드에서는 </a:t>
            </a:r>
            <a:r>
              <a:rPr lang="en-US" altLang="ko-KR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ArrayIterator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사용하여 배열의 요소를 순차적으로 접근</a:t>
            </a:r>
            <a:endParaRPr lang="en-US" altLang="ko-KR" dirty="0">
              <a:solidFill>
                <a:schemeClr val="accent3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E0B75F1-C7DB-E67B-D127-026998235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fkGroteskNeue"/>
              </a:rPr>
              <a:t>클라이언트 코드에서는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berkeleyMono"/>
              </a:rPr>
              <a:t>ArrayIterator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fkGroteskNeue"/>
              </a:rPr>
              <a:t>를 사용하여 배열의 요소를 순차적으로 접근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126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DD4B8306-8374-390C-0303-2995485A3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98A45D87-6D78-B502-3B4E-0E313DF9F1CF}"/>
              </a:ext>
            </a:extLst>
          </p:cNvPr>
          <p:cNvSpPr txBox="1"/>
          <p:nvPr/>
        </p:nvSpPr>
        <p:spPr>
          <a:xfrm>
            <a:off x="523225" y="1248025"/>
            <a:ext cx="6185692" cy="366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en-US" altLang="ko-KR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Java Collections Framework</a:t>
            </a:r>
            <a:br>
              <a:rPr lang="en-US" altLang="ko-KR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자바에서 반복자 패턴은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Java Collection Framework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에서 광범위하게 사용된다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특히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i="0" dirty="0" err="1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java.util.Iterator</a:t>
            </a:r>
            <a:r>
              <a:rPr lang="ko-KR" altLang="en-US" b="1" i="0" dirty="0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b="1" i="0" dirty="0" err="1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java.util.Enumeration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인터페이스는 이 패턴의 대표적인 구현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ArrayList, HashSet, LinkedList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등 대부분의 컬렉션 클래스는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iterator()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메서드를 제공하며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 컬렉션 요소를 순회할 수 있다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endParaRPr lang="en-US" altLang="ko-KR" dirty="0">
              <a:latin typeface="fkGroteskNeue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D36FFD69-1190-4146-4FC2-82ADC7701A69}"/>
              </a:ext>
            </a:extLst>
          </p:cNvPr>
          <p:cNvSpPr txBox="1"/>
          <p:nvPr/>
        </p:nvSpPr>
        <p:spPr>
          <a:xfrm>
            <a:off x="523225" y="339925"/>
            <a:ext cx="6462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어디서 많이 봤는데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9E336E0B-A1A4-3BCC-9882-C43B43E810EB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05F927FB-41E1-82B8-4366-4F1841C8B36D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828C4650-B6DC-3D88-BE6A-24F83ACEC10F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9F73210B-E06A-A274-3318-98B917911144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40285BBC-82C5-C7C9-E198-1A71008DEFEB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B9D8205E-ABF9-E496-0CA9-14DEEADAF9BA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0ECA1C2A-3368-0B9F-ABAD-F46647D612C4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0A677B84-1210-841F-4A11-F182B84A2592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5F7C2965-36D7-1570-07DF-C1D7A0CD7616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183F9842-AC64-73E3-E1CC-D39B6AFC50C2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F95660E4-77D5-7CD1-D60D-30BBD23F4669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92D97FC6-4C90-5972-FC90-F01D1064D128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58597909-6804-CC1D-EF55-5B8B3E0AD8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51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E98A2812-09B0-3AD7-E385-16079530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F10FF940-59FD-2886-072E-C23EBC684D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763031" y="14601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F23DB176-2826-0941-4514-05DEC79963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031846" y="2464702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587FD501-5E52-0F27-7405-37CA25CFDCB3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ㅖ</a:t>
            </a:r>
            <a:r>
              <a:rPr lang="en-US" altLang="ko-KR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?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250535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634D4094-3007-786D-8A05-12E0C1C90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64C72CCD-C1D4-E04C-E227-E4E87CD4A475}"/>
              </a:ext>
            </a:extLst>
          </p:cNvPr>
          <p:cNvSpPr txBox="1"/>
          <p:nvPr/>
        </p:nvSpPr>
        <p:spPr>
          <a:xfrm>
            <a:off x="523225" y="1263715"/>
            <a:ext cx="5802600" cy="261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코드의 단순화 및 가독성 향상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반복 로직이 </a:t>
            </a:r>
            <a:r>
              <a:rPr lang="ko-KR" altLang="en-US" sz="1200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캡슐화되어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클라이언트 코드가 간결해지고 가독성이 높아집니다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클라이언트는 복잡한 탐색 로직을 신경 쓰지 않아도 됩니다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컬렉션과 탐색 로직의 분리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컬렉션의 내부 구조와 탐색 알고리즘을 분리하여 유지보수성과 확장성을 높입니다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새로운 탐색 방식이나 컬렉션 구조를 추가해도 기존 클라이언트 코드는 영향을 받지 않습니다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동시 탐색 지원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반복자가 동일한 컬렉션을 독립적으로 탐색할 수 있습니다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각 반복자가 자신의 상태를 관리하므로 병렬 처리가 가능합니다</a:t>
            </a: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D636521B-BE6C-23EE-46EF-7E2E48CA2436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반복자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 장점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247978B7-1E01-FE2F-A7E0-A430C6BE0F9D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291C7576-F931-F051-00FD-9544906E478C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C0074B24-44FA-20ED-01AB-25FFFFE6EC52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6380C86B-3DE4-1D92-EF7F-97FCD774A823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D881A52F-EF7A-E146-28F7-D309910DD04D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37B275BE-A908-188C-352B-F81AA8FB43FE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F6A5D420-6437-BE79-4D9D-C946C4B447E8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30CBFB09-81F2-13A9-E930-EC2E38B92374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9061A082-99F5-3C5C-9EFD-8EBAFDD9AF38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CA2F4032-686D-A003-AF3C-48DB017B7486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8727715D-B6F4-88E8-5CA2-CFEEB533BDA4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F4330708-BBAC-26BB-A5AD-E7D1E8D4C4AA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3699D22E-DFFD-5EC5-3A8D-53664B5146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1338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>
          <a:extLst>
            <a:ext uri="{FF2B5EF4-FFF2-40B4-BE49-F238E27FC236}">
              <a16:creationId xmlns:a16="http://schemas.microsoft.com/office/drawing/2014/main" id="{2D84E49F-A183-59E4-4583-D9000F3CF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7">
            <a:extLst>
              <a:ext uri="{FF2B5EF4-FFF2-40B4-BE49-F238E27FC236}">
                <a16:creationId xmlns:a16="http://schemas.microsoft.com/office/drawing/2014/main" id="{006C8276-B854-F346-F2BC-9D8DC53FF6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150" y="443338"/>
            <a:ext cx="2755487" cy="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>
            <a:extLst>
              <a:ext uri="{FF2B5EF4-FFF2-40B4-BE49-F238E27FC236}">
                <a16:creationId xmlns:a16="http://schemas.microsoft.com/office/drawing/2014/main" id="{90713D37-F1F2-1B9A-A108-0C099443AF67}"/>
              </a:ext>
            </a:extLst>
          </p:cNvPr>
          <p:cNvSpPr txBox="1"/>
          <p:nvPr/>
        </p:nvSpPr>
        <p:spPr>
          <a:xfrm>
            <a:off x="523225" y="1826125"/>
            <a:ext cx="6907200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감사합니다</a:t>
            </a:r>
            <a:endParaRPr sz="6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"/>
              <a:sym typeface="Google Sans"/>
            </a:endParaRPr>
          </a:p>
        </p:txBody>
      </p:sp>
      <p:sp>
        <p:nvSpPr>
          <p:cNvPr id="175" name="Google Shape;175;p37">
            <a:extLst>
              <a:ext uri="{FF2B5EF4-FFF2-40B4-BE49-F238E27FC236}">
                <a16:creationId xmlns:a16="http://schemas.microsoft.com/office/drawing/2014/main" id="{3D0C6A12-0032-D220-EB5D-2D5AE31D23AD}"/>
              </a:ext>
            </a:extLst>
          </p:cNvPr>
          <p:cNvSpPr txBox="1"/>
          <p:nvPr/>
        </p:nvSpPr>
        <p:spPr>
          <a:xfrm>
            <a:off x="523224" y="4043677"/>
            <a:ext cx="62303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GDGoC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INU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Backend Part Seminar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  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Member 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조광현</a:t>
            </a:r>
            <a:endParaRPr sz="18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sp>
        <p:nvSpPr>
          <p:cNvPr id="177" name="Google Shape;177;p37">
            <a:extLst>
              <a:ext uri="{FF2B5EF4-FFF2-40B4-BE49-F238E27FC236}">
                <a16:creationId xmlns:a16="http://schemas.microsoft.com/office/drawing/2014/main" id="{75636437-4582-C6E4-CF7A-D9E68C3FCFC5}"/>
              </a:ext>
            </a:extLst>
          </p:cNvPr>
          <p:cNvSpPr txBox="1"/>
          <p:nvPr/>
        </p:nvSpPr>
        <p:spPr>
          <a:xfrm>
            <a:off x="1320318" y="638188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4A85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1150">
              <a:solidFill>
                <a:srgbClr val="34A85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5291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F90CB8B6-91C6-7D2E-E4E1-D50103AA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47;p98">
            <a:extLst>
              <a:ext uri="{FF2B5EF4-FFF2-40B4-BE49-F238E27FC236}">
                <a16:creationId xmlns:a16="http://schemas.microsoft.com/office/drawing/2014/main" id="{BFC02E3F-8E6B-8E68-8E0F-626ACFDFAA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737" y="13161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48;p98">
            <a:extLst>
              <a:ext uri="{FF2B5EF4-FFF2-40B4-BE49-F238E27FC236}">
                <a16:creationId xmlns:a16="http://schemas.microsoft.com/office/drawing/2014/main" id="{8666B7B3-AAC3-C179-DA96-FCF1E04955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7046" y="2678797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5E9692C1-C4C0-F256-03A0-D9377886440F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비유를 들어봅시다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909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2B031649-1CD7-CBF9-3981-ED93ED1FD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D24C1A18-81BD-994D-49D3-B6C391F86E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29B33205-7D63-6AE8-B764-83E7CD11485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769286E1-1A37-4785-E6B5-31B6ADAB65CA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1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948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240CBE9A-79F8-038C-9A58-DA5685F33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C1EA3485-DCE6-3E01-DFF6-8AFA3FA8BA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90480A18-1DCC-056D-CCDF-D7C0E1FC0E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67569042-1A6B-0326-38B0-A23152E37620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200</a:t>
            </a: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개 이상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4968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1BB23234-A7AA-4308-AEA3-AE615DFF2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525ABEC4-4194-B47A-73EE-C86922A360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71031" y="12945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30142DC7-F2EC-D044-2FCA-23DE9C5D46F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875046" y="2571750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6C24AE0F-A6A9-5317-C5EC-2A0AB246E9B7}"/>
              </a:ext>
            </a:extLst>
          </p:cNvPr>
          <p:cNvSpPr txBox="1"/>
          <p:nvPr/>
        </p:nvSpPr>
        <p:spPr>
          <a:xfrm>
            <a:off x="855900" y="2079321"/>
            <a:ext cx="7432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같은 시행착오 겪을 필요 </a:t>
            </a:r>
            <a:r>
              <a:rPr lang="en-US" altLang="ko-KR" sz="4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X</a:t>
            </a:r>
            <a:endParaRPr sz="48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175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597675D2-0D92-8E02-2A5C-488E4CF17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408564E1-FCB2-56B7-C1CE-B8FE97C923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294231" y="839518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6FD51A55-036A-0298-BDCD-ABA5BB7A96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163406" y="3111243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33094D87-568F-C939-61B8-1F759E70434D}"/>
              </a:ext>
            </a:extLst>
          </p:cNvPr>
          <p:cNvSpPr txBox="1"/>
          <p:nvPr/>
        </p:nvSpPr>
        <p:spPr>
          <a:xfrm>
            <a:off x="1226700" y="1740768"/>
            <a:ext cx="66906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u="none" strike="noStrike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객체 지향 프로그래밍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설계를 할 때 </a:t>
            </a:r>
            <a:endParaRPr lang="en-US" altLang="ko-KR" sz="3200" b="0" i="0" dirty="0">
              <a:solidFill>
                <a:srgbClr val="212529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자주 발생하는 문제들을 피하기 위해 </a:t>
            </a:r>
            <a:endParaRPr lang="en-US" altLang="ko-KR" sz="3200" b="0" i="0" dirty="0">
              <a:solidFill>
                <a:srgbClr val="212529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사용되는 패턴</a:t>
            </a:r>
            <a:endParaRPr lang="en-US" sz="32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7170342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781</Words>
  <Application>Microsoft Office PowerPoint</Application>
  <PresentationFormat>화면 슬라이드 쇼(16:9)</PresentationFormat>
  <Paragraphs>127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3" baseType="lpstr">
      <vt:lpstr>배달의민족 도현</vt:lpstr>
      <vt:lpstr>나눔고딕</vt:lpstr>
      <vt:lpstr>Arial Unicode MS</vt:lpstr>
      <vt:lpstr>Google Sans Mono</vt:lpstr>
      <vt:lpstr>Google Sans</vt:lpstr>
      <vt:lpstr>Arial</vt:lpstr>
      <vt:lpstr>Roboto Mono Light</vt:lpstr>
      <vt:lpstr>Google Sans Medium</vt:lpstr>
      <vt:lpstr>fkGroteskNeue</vt:lpstr>
      <vt:lpstr>나눔고딕 ExtraBold</vt:lpstr>
      <vt:lpstr>Google Sans Text</vt:lpstr>
      <vt:lpstr>DevFest 2021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내PC</dc:creator>
  <cp:lastModifiedBy>광현 조</cp:lastModifiedBy>
  <cp:revision>87</cp:revision>
  <dcterms:modified xsi:type="dcterms:W3CDTF">2025-04-09T08:15:23Z</dcterms:modified>
</cp:coreProperties>
</file>